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663"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03840-6139-4CCA-A4DA-F4A94155C47A}" type="datetimeFigureOut">
              <a:rPr lang="en-US" smtClean="0"/>
              <a:t>4/4/2016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245B9-8D3E-4B45-8AEB-FF7389D2EB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9375"/>
            <a:ext cx="8915400" cy="1470025"/>
          </a:xfrm>
          <a:ln w="3175">
            <a:noFill/>
          </a:ln>
        </p:spPr>
        <p:txBody>
          <a:bodyPr>
            <a:noAutofit/>
          </a:bodyPr>
          <a:lstStyle/>
          <a:p>
            <a:pPr algn="l"/>
            <a:r>
              <a:rPr lang="en-US" sz="1200" dirty="0"/>
              <a:t>4 April 2016</a:t>
            </a:r>
            <a:br>
              <a:rPr lang="en-US" sz="1200" dirty="0"/>
            </a:br>
            <a:br>
              <a:rPr lang="en-US" sz="1200" dirty="0"/>
            </a:br>
            <a:r>
              <a:rPr lang="en-US" sz="1200" dirty="0"/>
              <a:t>To: Raleigh Stormwater Inspections Section</a:t>
            </a:r>
            <a:br>
              <a:rPr lang="en-US" sz="1200" dirty="0"/>
            </a:br>
            <a:r>
              <a:rPr lang="en-US" sz="1200" dirty="0"/>
              <a:t>From: Springdale Estates Lake Committee</a:t>
            </a:r>
            <a:br>
              <a:rPr lang="en-US" sz="1200" dirty="0"/>
            </a:br>
            <a:r>
              <a:rPr lang="en-US" sz="1200" dirty="0"/>
              <a:t>Re: </a:t>
            </a:r>
            <a:r>
              <a:rPr lang="en-US" sz="1200" b="1" dirty="0"/>
              <a:t>Possible Illicit Discharge in Hare Snipe Creek from Duckview Court on 24 March 2016</a:t>
            </a:r>
            <a:br>
              <a:rPr lang="en-US" sz="1200" b="1" dirty="0"/>
            </a:br>
            <a:br>
              <a:rPr lang="en-US" sz="1200" dirty="0"/>
            </a:br>
            <a:r>
              <a:rPr lang="en-US" sz="1200" dirty="0"/>
              <a:t>Dear Raleigh Stormwater Inspection Service:</a:t>
            </a:r>
            <a:br>
              <a:rPr lang="en-US" sz="1200" dirty="0"/>
            </a:br>
            <a:br>
              <a:rPr lang="en-US" sz="1200" dirty="0"/>
            </a:br>
            <a:r>
              <a:rPr lang="en-US" sz="1200" dirty="0"/>
              <a:t>Several of the residents of Springdale Estates noted a large discharge of muddy water into Hare Snipe Creek from Duckview Court on 24 March 2016. Figures 1 and 2 show the impact on the Creek; note that all of this mud-laden water came from the dumping as it had not rained that day. Figure 3 shows the site of the discharge including the tracks left by the trucks.  The water came from trucks of the Vacall company (Figure 4) and purportedly the source of the water was a stormwater retention device in Baybridge </a:t>
            </a:r>
            <a:r>
              <a:rPr lang="en-US" sz="1200" dirty="0" err="1"/>
              <a:t>Wynd</a:t>
            </a:r>
            <a:r>
              <a:rPr lang="en-US" sz="1200" dirty="0"/>
              <a:t>.  Unfortunately at the time of this dumping there was one or more gaps (Figure 5) in the silt fence between where the water was dumped and the Hare Snipe allowing the water a direct path(s) into the Creek carrying suspended soil, etc. After this discharge into the Creek the gap(s) in the silt fence were rectified but the damage was already done.  </a:t>
            </a:r>
            <a:br>
              <a:rPr lang="en-US" sz="1200" dirty="0"/>
            </a:br>
            <a:br>
              <a:rPr lang="en-US" sz="1200" dirty="0"/>
            </a:br>
            <a:r>
              <a:rPr lang="en-US" sz="1200" dirty="0"/>
              <a:t>Sincerely,</a:t>
            </a:r>
            <a:br>
              <a:rPr lang="en-US" sz="1200" dirty="0"/>
            </a:br>
            <a:r>
              <a:rPr lang="en-US" sz="1200" dirty="0"/>
              <a:t>Van Cotter for The Springdale Estates Lake Committee</a:t>
            </a:r>
            <a:br>
              <a:rPr lang="en-US" sz="1400" dirty="0"/>
            </a:br>
            <a:br>
              <a:rPr lang="en-US" sz="1800" dirty="0"/>
            </a:br>
            <a:endParaRPr lang="en-US" sz="2400" dirty="0"/>
          </a:p>
        </p:txBody>
      </p:sp>
      <p:sp>
        <p:nvSpPr>
          <p:cNvPr id="17" name="TextBox 16"/>
          <p:cNvSpPr txBox="1"/>
          <p:nvPr/>
        </p:nvSpPr>
        <p:spPr>
          <a:xfrm>
            <a:off x="76200" y="6258580"/>
            <a:ext cx="8686800" cy="523220"/>
          </a:xfrm>
          <a:prstGeom prst="rect">
            <a:avLst/>
          </a:prstGeom>
          <a:solidFill>
            <a:schemeClr val="bg1"/>
          </a:solidFill>
        </p:spPr>
        <p:txBody>
          <a:bodyPr wrap="square" rtlCol="0">
            <a:spAutoFit/>
          </a:bodyPr>
          <a:lstStyle/>
          <a:p>
            <a:pPr algn="ctr"/>
            <a:r>
              <a:rPr lang="en-US" sz="1400" dirty="0"/>
              <a:t>Figures 1 (Upstream) and 2 (Downstream).      24 March 2016   7:23 pm  </a:t>
            </a:r>
          </a:p>
          <a:p>
            <a:pPr algn="ctr"/>
            <a:r>
              <a:rPr lang="en-US" sz="1400" dirty="0"/>
              <a:t>Impact on Hare Snipe Creek of water dumping.  Note clear water above location where dumped water entered Creek.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493120"/>
            <a:ext cx="3606800" cy="2705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093" y="3493120"/>
            <a:ext cx="3606800" cy="2705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6019800"/>
            <a:ext cx="7924800" cy="738664"/>
          </a:xfrm>
          <a:prstGeom prst="rect">
            <a:avLst/>
          </a:prstGeom>
          <a:solidFill>
            <a:schemeClr val="bg1"/>
          </a:solidFill>
        </p:spPr>
        <p:txBody>
          <a:bodyPr wrap="square" rtlCol="0">
            <a:spAutoFit/>
          </a:bodyPr>
          <a:lstStyle/>
          <a:p>
            <a:r>
              <a:rPr lang="en-US" sz="1400" dirty="0"/>
              <a:t>Figure 4.      3 Feb 2016   Picture taken during a rain event a month before the dumping.  This gap under the silt fence was still present on 24 March 2016 when the water was dumped allowing the dumped water to proceed unimpeded into Hare Snipe Creek.  The gap has been blocked since the dumping.</a:t>
            </a:r>
          </a:p>
        </p:txBody>
      </p:sp>
      <p:sp>
        <p:nvSpPr>
          <p:cNvPr id="12" name="TextBox 11"/>
          <p:cNvSpPr txBox="1"/>
          <p:nvPr/>
        </p:nvSpPr>
        <p:spPr>
          <a:xfrm>
            <a:off x="228600" y="2710347"/>
            <a:ext cx="4419600" cy="954107"/>
          </a:xfrm>
          <a:prstGeom prst="rect">
            <a:avLst/>
          </a:prstGeom>
          <a:solidFill>
            <a:schemeClr val="bg1"/>
          </a:solidFill>
        </p:spPr>
        <p:txBody>
          <a:bodyPr wrap="square" rtlCol="0">
            <a:spAutoFit/>
          </a:bodyPr>
          <a:lstStyle/>
          <a:p>
            <a:r>
              <a:rPr lang="en-US" sz="1400" dirty="0"/>
              <a:t>Figure 3.      3 April 2016   </a:t>
            </a:r>
          </a:p>
          <a:p>
            <a:r>
              <a:rPr lang="en-US" sz="1400" dirty="0"/>
              <a:t>Location of the water dumping; photo taken 10 days after the event.  The land had been graded in the meantime.</a:t>
            </a:r>
          </a:p>
          <a:p>
            <a:r>
              <a:rPr lang="en-US" sz="1400" dirty="0"/>
              <a:t>Hare Snipe runs along the line of trees in the background.</a:t>
            </a:r>
          </a:p>
        </p:txBody>
      </p:sp>
      <p:sp>
        <p:nvSpPr>
          <p:cNvPr id="15" name="TextBox 14"/>
          <p:cNvSpPr txBox="1"/>
          <p:nvPr/>
        </p:nvSpPr>
        <p:spPr>
          <a:xfrm>
            <a:off x="5486400" y="2682841"/>
            <a:ext cx="3617827" cy="954107"/>
          </a:xfrm>
          <a:prstGeom prst="rect">
            <a:avLst/>
          </a:prstGeom>
          <a:solidFill>
            <a:schemeClr val="bg1"/>
          </a:solidFill>
        </p:spPr>
        <p:txBody>
          <a:bodyPr wrap="square" rtlCol="0">
            <a:spAutoFit/>
          </a:bodyPr>
          <a:lstStyle/>
          <a:p>
            <a:r>
              <a:rPr lang="en-US" sz="1400" dirty="0"/>
              <a:t>Figure 4.      24 March 2016   </a:t>
            </a:r>
          </a:p>
          <a:p>
            <a:r>
              <a:rPr lang="en-US" sz="1400" dirty="0"/>
              <a:t>Vacall truck that dumped water on land adjacent to Duckview Court.  Dumped water flowed unimpeded into Hare Snipe Creek.</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76200"/>
            <a:ext cx="3429000" cy="257132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645497"/>
            <a:ext cx="3200400" cy="2400300"/>
          </a:xfrm>
          <a:prstGeom prst="rect">
            <a:avLst/>
          </a:prstGeom>
        </p:spPr>
      </p:pic>
      <p:cxnSp>
        <p:nvCxnSpPr>
          <p:cNvPr id="17" name="Straight Arrow Connector 16"/>
          <p:cNvCxnSpPr/>
          <p:nvPr/>
        </p:nvCxnSpPr>
        <p:spPr>
          <a:xfrm flipH="1" flipV="1">
            <a:off x="3352800" y="4114800"/>
            <a:ext cx="3810000" cy="2057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58704"/>
            <a:ext cx="3581400" cy="268605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2200"/>
            <a:ext cx="1447800" cy="1085850"/>
          </a:xfrm>
          <a:prstGeom prst="rect">
            <a:avLst/>
          </a:prstGeom>
          <a:ln w="12700">
            <a:solidFill>
              <a:schemeClr val="tx1"/>
            </a:solidFill>
          </a:ln>
        </p:spPr>
      </p:pic>
      <p:cxnSp>
        <p:nvCxnSpPr>
          <p:cNvPr id="23" name="Straight Arrow Connector 22"/>
          <p:cNvCxnSpPr/>
          <p:nvPr/>
        </p:nvCxnSpPr>
        <p:spPr>
          <a:xfrm flipV="1">
            <a:off x="838200" y="1295400"/>
            <a:ext cx="1524000" cy="1752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5800" y="652948"/>
            <a:ext cx="381000" cy="239505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163</Words>
  <Application>Microsoft Office PowerPoint</Application>
  <PresentationFormat>On-screen Show (4:3)</PresentationFormat>
  <Paragraphs>9</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4 April 2016  To: Raleigh Stormwater Inspections Section From: Springdale Estates Lake Committee Re: Possible Illicit Discharge in Hare Snipe Creek from Duckview Court on 24 March 2016  Dear Raleigh Stormwater Inspection Service:  Several of the residents of Springdale Estates noted a large discharge of muddy water into Hare Snipe Creek from Duckview Court on 24 March 2016. Figures 1 and 2 show the impact on the Creek; note that all of this mud-laden water came from the dumping as it had not rained that day. Figure 3 shows the site of the discharge including the tracks left by the trucks.  The water came from trucks of the Vacall company (Figure 4) and purportedly the source of the water was a stormwater retention device in Baybridge Wynd.  Unfortunately at the time of this dumping there was one or more gaps (Figure 5) in the silt fence between where the water was dumped and the Hare Snipe allowing the water a direct path(s) into the Creek carrying suspended soil, etc. After this discharge into the Creek the gap(s) in the silt fence were rectified but the damage was already done.    Sincerely, Van Cotter for The Springdale Estates Lake Committee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c:creator>
  <cp:lastModifiedBy>Henry Van T Cotter</cp:lastModifiedBy>
  <cp:revision>20</cp:revision>
  <cp:lastPrinted>2016-04-04T23:22:57Z</cp:lastPrinted>
  <dcterms:created xsi:type="dcterms:W3CDTF">2016-02-04T23:32:26Z</dcterms:created>
  <dcterms:modified xsi:type="dcterms:W3CDTF">2016-04-04T23:28:30Z</dcterms:modified>
</cp:coreProperties>
</file>